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387" r:id="rId2"/>
    <p:sldId id="388" r:id="rId3"/>
    <p:sldId id="389" r:id="rId4"/>
    <p:sldId id="390" r:id="rId5"/>
    <p:sldId id="392" r:id="rId6"/>
    <p:sldId id="394" r:id="rId7"/>
    <p:sldId id="395" r:id="rId8"/>
    <p:sldId id="396" r:id="rId9"/>
    <p:sldId id="397" r:id="rId10"/>
    <p:sldId id="398" r:id="rId11"/>
    <p:sldId id="399" r:id="rId12"/>
    <p:sldId id="405" r:id="rId13"/>
    <p:sldId id="406" r:id="rId14"/>
    <p:sldId id="407" r:id="rId15"/>
    <p:sldId id="400" r:id="rId16"/>
    <p:sldId id="402" r:id="rId17"/>
    <p:sldId id="403" r:id="rId18"/>
    <p:sldId id="404" r:id="rId19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5BA0863-85B7-44BB-910D-CEBF9F4D3F2D}">
          <p14:sldIdLst>
            <p14:sldId id="387"/>
            <p14:sldId id="388"/>
            <p14:sldId id="389"/>
            <p14:sldId id="390"/>
            <p14:sldId id="392"/>
            <p14:sldId id="394"/>
            <p14:sldId id="395"/>
            <p14:sldId id="396"/>
            <p14:sldId id="397"/>
            <p14:sldId id="398"/>
            <p14:sldId id="399"/>
            <p14:sldId id="405"/>
            <p14:sldId id="406"/>
            <p14:sldId id="407"/>
            <p14:sldId id="400"/>
            <p14:sldId id="402"/>
            <p14:sldId id="403"/>
            <p14:sldId id="40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0C31F"/>
    <a:srgbClr val="E2AC00"/>
    <a:srgbClr val="39A9A4"/>
    <a:srgbClr val="90BEB9"/>
    <a:srgbClr val="9DC1C3"/>
    <a:srgbClr val="8CAD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17" autoAdjust="0"/>
    <p:restoredTop sz="94660"/>
  </p:normalViewPr>
  <p:slideViewPr>
    <p:cSldViewPr snapToGrid="0">
      <p:cViewPr varScale="1">
        <p:scale>
          <a:sx n="83" d="100"/>
          <a:sy n="83" d="100"/>
        </p:scale>
        <p:origin x="1286" y="67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-1746"/>
    </p:cViewPr>
  </p:sorterViewPr>
  <p:notesViewPr>
    <p:cSldViewPr snapToGrid="0">
      <p:cViewPr varScale="1">
        <p:scale>
          <a:sx n="87" d="100"/>
          <a:sy n="87" d="100"/>
        </p:scale>
        <p:origin x="-1254" y="-90"/>
      </p:cViewPr>
      <p:guideLst>
        <p:guide orient="horz" pos="3024"/>
        <p:guide pos="2304"/>
      </p:guideLst>
    </p:cSldViewPr>
  </p:notesViewPr>
  <p:gridSpacing cx="75895" cy="7589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375" y="0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C8421C-8D12-40DA-9A7B-265D7490C88C}" type="datetimeFigureOut">
              <a:rPr lang="en-US" smtClean="0"/>
              <a:t>4/7/2021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20188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CCA3C7-F538-4CDD-A942-504D0B9CC4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2233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BBB22C-122D-4EE2-9812-B1AA4CFA3383}" type="datetimeFigureOut">
              <a:rPr lang="en-US" smtClean="0"/>
              <a:pPr/>
              <a:t>4/7/2021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095B3F-8216-487B-AC35-BDA8990236E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8103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Parking (real-time parking availability)</a:t>
            </a:r>
          </a:p>
          <a:p>
            <a:r>
              <a:rPr lang="en-US" dirty="0" smtClean="0"/>
              <a:t>EV Charging system</a:t>
            </a:r>
          </a:p>
          <a:p>
            <a:pPr lvl="1"/>
            <a:r>
              <a:rPr lang="en-US" dirty="0" err="1" smtClean="0"/>
              <a:t>Chargepoint</a:t>
            </a:r>
            <a:r>
              <a:rPr lang="en-US" dirty="0" smtClean="0"/>
              <a:t> lets you see and reserve spots before you get there</a:t>
            </a:r>
          </a:p>
          <a:p>
            <a:r>
              <a:rPr lang="en-US" dirty="0" err="1" smtClean="0"/>
              <a:t>ifullerton</a:t>
            </a:r>
            <a:r>
              <a:rPr lang="en-US" dirty="0" smtClean="0"/>
              <a:t> app</a:t>
            </a:r>
          </a:p>
          <a:p>
            <a:pPr lvl="1"/>
            <a:r>
              <a:rPr lang="en-US" dirty="0" smtClean="0"/>
              <a:t>Bluetooth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095B3F-8216-487B-AC35-BDA8990236ED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6221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Parking (real-time parking availability)</a:t>
            </a:r>
          </a:p>
          <a:p>
            <a:r>
              <a:rPr lang="en-US" dirty="0" smtClean="0"/>
              <a:t>EV Charging system</a:t>
            </a:r>
          </a:p>
          <a:p>
            <a:pPr lvl="1"/>
            <a:r>
              <a:rPr lang="en-US" dirty="0" err="1" smtClean="0"/>
              <a:t>Chargepoint</a:t>
            </a:r>
            <a:r>
              <a:rPr lang="en-US" dirty="0" smtClean="0"/>
              <a:t> lets you see and reserve spots before you get there</a:t>
            </a:r>
          </a:p>
          <a:p>
            <a:r>
              <a:rPr lang="en-US" dirty="0" err="1" smtClean="0"/>
              <a:t>ifullerton</a:t>
            </a:r>
            <a:r>
              <a:rPr lang="en-US" dirty="0" smtClean="0"/>
              <a:t> app</a:t>
            </a:r>
          </a:p>
          <a:p>
            <a:pPr lvl="1"/>
            <a:r>
              <a:rPr lang="en-US" dirty="0" smtClean="0"/>
              <a:t>Bluetooth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095B3F-8216-487B-AC35-BDA8990236ED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6355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D9714B-E11A-4793-9D4B-C7DA0B002A2E}" type="datetime1">
              <a:rPr lang="en-US" smtClean="0"/>
              <a:pPr/>
              <a:t>4/7/2021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FD6908-18CF-4D46-A568-031B411BADDC}" type="datetime1">
              <a:rPr lang="en-US" smtClean="0"/>
              <a:pPr/>
              <a:t>4/7/2021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0A0BF-8AB8-438E-8F5F-3BC988050D5C}" type="datetime1">
              <a:rPr lang="en-US" smtClean="0"/>
              <a:pPr/>
              <a:t>4/7/2021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</p:spPr>
        <p:txBody>
          <a:bodyPr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4876800"/>
          </a:xfrm>
        </p:spPr>
        <p:txBody>
          <a:bodyPr>
            <a:no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1D551-D1C9-475F-8F97-B5E238F846DE}" type="datetime1">
              <a:rPr lang="en-US" smtClean="0"/>
              <a:pPr/>
              <a:t>4/7/2021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5A71D-2E90-4908-919F-619FDB1089CE}" type="datetime1">
              <a:rPr lang="en-US" smtClean="0"/>
              <a:pPr/>
              <a:t>4/7/2021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4358A-EF12-449E-95F9-53ECB702F323}" type="datetime1">
              <a:rPr lang="en-US" smtClean="0"/>
              <a:pPr/>
              <a:t>4/7/2021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FBF9DE-364F-4108-BF86-9295B2495FBB}" type="datetime1">
              <a:rPr lang="en-US" smtClean="0"/>
              <a:pPr/>
              <a:t>4/7/2021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091E9-5B6C-4491-8FE2-FE8BB8D7CBC7}" type="datetime1">
              <a:rPr lang="en-US" smtClean="0"/>
              <a:pPr/>
              <a:t>4/7/2021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432F4-B520-430E-BC9F-5620D1D82898}" type="datetime1">
              <a:rPr lang="en-US" smtClean="0"/>
              <a:pPr/>
              <a:t>4/7/2021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321798-164E-4412-9238-A87AFC6688E7}" type="datetime1">
              <a:rPr lang="en-US" smtClean="0"/>
              <a:pPr/>
              <a:t>4/7/2021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B5C6D-AA2A-4233-A83B-6410688265D8}" type="datetime1">
              <a:rPr lang="en-US" smtClean="0"/>
              <a:pPr/>
              <a:t>4/7/2021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1F1508-6116-47D0-9391-D505EF128AA1}" type="datetime1">
              <a:rPr lang="en-US" smtClean="0"/>
              <a:pPr/>
              <a:t>4/7/2021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hyperlink" Target="https://www.google.com/url?sa=i&amp;rct=j&amp;q=&amp;esrc=s&amp;source=images&amp;cd=&amp;cad=rja&amp;uact=8&amp;ved=0CAcQjRxqFQoTCPr7tMbJsccCFYGJDQodTQQHCw&amp;url=http://www.imedicalapps.com/2014/09/apple-watch-diabetes-care/&amp;ei=A5fSVbruLoGTNs2InFg&amp;bvm=bv.99804247,d.eXY&amp;psig=AFQjCNGUfhPilvxSs9yHDvpgTtI_CAyKBQ&amp;ust=1439950976849699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openxmlformats.org/officeDocument/2006/relationships/image" Target="../media/image13.png"/><Relationship Id="rId4" Type="http://schemas.openxmlformats.org/officeDocument/2006/relationships/hyperlink" Target="https://www.google.com/url?sa=i&amp;rct=j&amp;q=&amp;esrc=s&amp;source=images&amp;cd=&amp;cad=rja&amp;uact=8&amp;ved=0CAcQjRxqFQoTCIzXtc7JsccCFYjzgAodQqENxQ&amp;url=http://www.samsung.com/dk/galaxys6edge-and-galaxys6/&amp;ei=15bSVcKIDoOXgwSY_YmgBA&amp;bvm=bv.99804247,d.eXY&amp;psig=AFQjCNFprsL49f1-4lFZwcxTSiKsjN-W3Q&amp;ust=1439950935545821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www.google.com/url?sa=i&amp;rct=j&amp;q=&amp;esrc=s&amp;source=images&amp;cd=&amp;cad=rja&amp;uact=8&amp;ved=0CAcQjRxqFQoTCOLS747LsccCFcTNgAodd4cC5g&amp;url=http://googlecloudplatform.blogspot.com/2013/12/an-ode-to-sharkon.html&amp;ei=qJjSVeLeCcSbgwT3joqwDg&amp;bvm=bv.99804247,d.eXY&amp;psig=AFQjCNEIwSxZFGRKvx77yuf8z9hH1vwnXA&amp;ust=1439951381583476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dot.ca.gov/programs/public-affairs/mile-marker/winter-2019-2020/signals-signs-sensors-high-on-fix-it-list" TargetMode="External"/><Relationship Id="rId3" Type="http://schemas.openxmlformats.org/officeDocument/2006/relationships/hyperlink" Target="https://myshake.berkeley.edu/" TargetMode="External"/><Relationship Id="rId7" Type="http://schemas.openxmlformats.org/officeDocument/2006/relationships/hyperlink" Target="https://www.pothole.info/2017/06/sensors-gps-and-crowdsourcing-vs-potholes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iotconnect.io/smart-greenhouse-solution.html" TargetMode="External"/><Relationship Id="rId11" Type="http://schemas.openxmlformats.org/officeDocument/2006/relationships/hyperlink" Target="https://facilities.usc.edu/leftsidebar.asp?ItemID=592" TargetMode="External"/><Relationship Id="rId5" Type="http://schemas.openxmlformats.org/officeDocument/2006/relationships/hyperlink" Target="https://www.ge.com/news/reports/12529-2" TargetMode="External"/><Relationship Id="rId10" Type="http://schemas.openxmlformats.org/officeDocument/2006/relationships/hyperlink" Target="https://www.pge.com/en_US/residential/save-energy-money/analyze-your-usage/your-usage/view-and-share-your-data-with-smartmeter/smartmeter-network.page" TargetMode="External"/><Relationship Id="rId4" Type="http://schemas.openxmlformats.org/officeDocument/2006/relationships/hyperlink" Target="https://www.nhtsa.gov/technology-innovation/vehicle-vehicle-communication" TargetMode="External"/><Relationship Id="rId9" Type="http://schemas.openxmlformats.org/officeDocument/2006/relationships/hyperlink" Target="https://www.bbc.com/news/technology-27740545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6" Type="http://schemas.openxmlformats.org/officeDocument/2006/relationships/image" Target="../media/image19.jpeg"/><Relationship Id="rId11" Type="http://schemas.openxmlformats.org/officeDocument/2006/relationships/image" Target="../media/image24.jpeg"/><Relationship Id="rId5" Type="http://schemas.openxmlformats.org/officeDocument/2006/relationships/image" Target="../media/image18.png"/><Relationship Id="rId10" Type="http://schemas.openxmlformats.org/officeDocument/2006/relationships/image" Target="../media/image23.jpeg"/><Relationship Id="rId4" Type="http://schemas.openxmlformats.org/officeDocument/2006/relationships/image" Target="../media/image17.png"/><Relationship Id="rId9" Type="http://schemas.openxmlformats.org/officeDocument/2006/relationships/image" Target="../media/image22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adafruit.com/" TargetMode="External"/><Relationship Id="rId5" Type="http://schemas.openxmlformats.org/officeDocument/2006/relationships/hyperlink" Target="https://www.sparkfun.com/" TargetMode="Externa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tmel.com/devices/ATTINY85.aspx?tab=parameters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1.jpeg"/><Relationship Id="rId2" Type="http://schemas.openxmlformats.org/officeDocument/2006/relationships/hyperlink" Target="https://www.google.com/url?sa=i&amp;rct=j&amp;q=&amp;esrc=s&amp;source=images&amp;cd=&amp;cad=rja&amp;uact=8&amp;ved=0CAcQjRxqFQoTCOalvMzHsccCFcLOgAodZ5wKDw&amp;url=http://projetual.com.br/o-marketing-aliado-a-geolocalizacao/&amp;ei=95TSVabOJMKdgwTnuKp4&amp;bvm=bv.99804247,d.eXY&amp;psig=AFQjCNFlmceIiJrPt-_KGgyeTET2kJbeMg&amp;ust=1439950450651435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google.com/url?sa=i&amp;rct=j&amp;q=&amp;esrc=s&amp;source=images&amp;cd=&amp;cad=rja&amp;uact=8&amp;ved=0CAcQjRxqFQoTCM3IhY3JsccCFcyhgAodtFMDKw&amp;url=https://evothings.com/quick-guide-to-writing-mobile-ibeacon-applications-in-javascript/&amp;ei=i5bSVY3XG8zDggS0p43YAg&amp;bvm=bv.99804247,d.eXY&amp;psig=AFQjCNEGSvTdqTyH-5KJ8IZZhZdsge-dSA&amp;ust=1439950852970208" TargetMode="External"/><Relationship Id="rId5" Type="http://schemas.openxmlformats.org/officeDocument/2006/relationships/image" Target="../media/image10.jpeg"/><Relationship Id="rId4" Type="http://schemas.openxmlformats.org/officeDocument/2006/relationships/hyperlink" Target="https://www.google.com/url?sa=i&amp;rct=j&amp;q=&amp;esrc=s&amp;source=images&amp;cd=&amp;cad=rja&amp;uact=8&amp;ved=0CAcQjRxqFQoTCLij85_IsccCFYLggAod24kLrw&amp;url=http://www.seeedstudio.com/depot/Bluetooth-V40-HM11-BLE-Module-p-1803.html&amp;ei=kZXSVYqREouqggTq1bOABg&amp;bvm=bv.99804247,d.eXY&amp;psig=AFQjCNH3hCPAhjt3efwueE6VTtbh3ei41Q&amp;ust=1439950609571488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the IoT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Internet-of-Things (IOT)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0824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</a:t>
            </a:r>
            <a:r>
              <a:rPr lang="en-US" dirty="0" smtClean="0"/>
              <a:t>. Capable Mobile Devices</a:t>
            </a:r>
            <a:endParaRPr lang="en-US" dirty="0"/>
          </a:p>
        </p:txBody>
      </p:sp>
      <p:pic>
        <p:nvPicPr>
          <p:cNvPr id="5124" name="Picture 4" descr="A smart watch&#10;http://imedwp.imedicalapps1.netdna-cdn.com/wp-content/uploads/2014/09/watch-dm.jpg" title="A smart watch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1600200"/>
            <a:ext cx="1351823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Samsung Galaxy 6 smartphone &#10;http://www.samsung.com/dk/galaxys6edge-and-galaxys6/images/360/samsung_galaxy_s6_edge_gold_001.png" title="A smartphone">
            <a:hlinkClick r:id="rId4"/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50" t="18534" r="5907" b="12195"/>
          <a:stretch/>
        </p:blipFill>
        <p:spPr bwMode="auto">
          <a:xfrm>
            <a:off x="4640239" y="1760561"/>
            <a:ext cx="4026089" cy="259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181600" y="4495800"/>
            <a:ext cx="250235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Quad Core 1.5 GHz</a:t>
            </a:r>
          </a:p>
          <a:p>
            <a:r>
              <a:rPr lang="en-US" dirty="0" smtClean="0"/>
              <a:t>128 GB Internal Memory</a:t>
            </a:r>
          </a:p>
          <a:p>
            <a:r>
              <a:rPr lang="en-US" dirty="0" smtClean="0"/>
              <a:t>3 GB RAM</a:t>
            </a:r>
          </a:p>
          <a:p>
            <a:r>
              <a:rPr lang="en-US" dirty="0" smtClean="0"/>
              <a:t>16 MP Camera</a:t>
            </a:r>
          </a:p>
          <a:p>
            <a:r>
              <a:rPr lang="en-US" dirty="0" smtClean="0"/>
              <a:t>2160p@30fps video</a:t>
            </a:r>
          </a:p>
          <a:p>
            <a:r>
              <a:rPr lang="en-US" dirty="0" err="1" smtClean="0"/>
              <a:t>WiFI</a:t>
            </a:r>
            <a:r>
              <a:rPr lang="en-US" dirty="0" smtClean="0"/>
              <a:t>, GPS, BLE </a:t>
            </a:r>
            <a:endParaRPr lang="en-US" dirty="0"/>
          </a:p>
        </p:txBody>
      </p:sp>
      <p:pic>
        <p:nvPicPr>
          <p:cNvPr id="5128" name="Picture 8" descr="Internals of the Apple watch S1" title="Internals of the Apple watch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108" y="3216322"/>
            <a:ext cx="3698005" cy="3442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8428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5. Power of the Cloud</a:t>
            </a:r>
            <a:endParaRPr lang="en-US" dirty="0"/>
          </a:p>
        </p:txBody>
      </p:sp>
      <p:pic>
        <p:nvPicPr>
          <p:cNvPr id="6148" name="Picture 4" descr="Google Cloud Platform" title="Google Cloud Platform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672" y="1447800"/>
            <a:ext cx="7848600" cy="279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6" descr="Image result for amazon ec2 logo"/>
          <p:cNvSpPr>
            <a:spLocks noChangeAspect="1" noChangeArrowheads="1"/>
          </p:cNvSpPr>
          <p:nvPr/>
        </p:nvSpPr>
        <p:spPr bwMode="auto">
          <a:xfrm>
            <a:off x="0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8" descr="Image result for amazon ec2 logo"/>
          <p:cNvSpPr>
            <a:spLocks noChangeAspect="1" noChangeArrowheads="1"/>
          </p:cNvSpPr>
          <p:nvPr/>
        </p:nvSpPr>
        <p:spPr bwMode="auto">
          <a:xfrm>
            <a:off x="152400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153" name="Picture 9" descr="Amazon Web services cloud platform" title="Amazon Web service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9375" y="4807992"/>
            <a:ext cx="3524250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83050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CSUF </a:t>
            </a:r>
            <a:r>
              <a:rPr lang="en-US" smtClean="0"/>
              <a:t>IoT Applications?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4951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IoT Applications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sz="2400" dirty="0" smtClean="0"/>
              <a:t>Google Nest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 smtClean="0">
                <a:hlinkClick r:id="rId3"/>
              </a:rPr>
              <a:t>MyShake</a:t>
            </a:r>
            <a:r>
              <a:rPr lang="en-US" sz="2400" dirty="0" smtClean="0"/>
              <a:t> Earthquake warning app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 smtClean="0"/>
              <a:t>Industrial IoT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 smtClean="0">
                <a:hlinkClick r:id="rId4"/>
              </a:rPr>
              <a:t>Vehicle-to-Vehicle </a:t>
            </a:r>
            <a:r>
              <a:rPr lang="en-US" sz="2400" dirty="0">
                <a:hlinkClick r:id="rId4"/>
              </a:rPr>
              <a:t>Communication </a:t>
            </a:r>
            <a:endParaRPr lang="en-US" sz="2400" dirty="0" smtClean="0"/>
          </a:p>
          <a:p>
            <a:pPr marL="514350" indent="-514350">
              <a:buFont typeface="+mj-lt"/>
              <a:buAutoNum type="arabicPeriod"/>
            </a:pPr>
            <a:r>
              <a:rPr lang="en-US" sz="2400" dirty="0" smtClean="0">
                <a:hlinkClick r:id="rId5"/>
              </a:rPr>
              <a:t>Intelligent lighting</a:t>
            </a:r>
            <a:endParaRPr lang="en-US" sz="2400" dirty="0" smtClean="0"/>
          </a:p>
          <a:p>
            <a:pPr marL="514350" indent="-514350">
              <a:buFont typeface="+mj-lt"/>
              <a:buAutoNum type="arabicPeriod"/>
            </a:pPr>
            <a:r>
              <a:rPr lang="en-US" sz="2400" dirty="0" smtClean="0">
                <a:hlinkClick r:id="rId6"/>
              </a:rPr>
              <a:t>Smart greenhouse</a:t>
            </a:r>
            <a:endParaRPr lang="en-US" sz="2400" dirty="0" smtClean="0"/>
          </a:p>
          <a:p>
            <a:pPr marL="514350" indent="-514350">
              <a:buFont typeface="+mj-lt"/>
              <a:buAutoNum type="arabicPeriod"/>
            </a:pPr>
            <a:r>
              <a:rPr lang="en-US" sz="2400" dirty="0" smtClean="0">
                <a:hlinkClick r:id="rId7"/>
              </a:rPr>
              <a:t>Road repair</a:t>
            </a:r>
            <a:endParaRPr lang="en-US" sz="2400" dirty="0" smtClean="0"/>
          </a:p>
          <a:p>
            <a:pPr marL="514350" indent="-514350">
              <a:buFont typeface="+mj-lt"/>
              <a:buAutoNum type="arabicPeriod"/>
            </a:pPr>
            <a:r>
              <a:rPr lang="en-US" sz="2400" dirty="0" smtClean="0">
                <a:hlinkClick r:id="rId8"/>
              </a:rPr>
              <a:t>Real-time traffic monitoring</a:t>
            </a:r>
            <a:endParaRPr lang="en-US" sz="2400" dirty="0" smtClean="0"/>
          </a:p>
          <a:p>
            <a:pPr marL="514350" indent="-514350">
              <a:buFont typeface="+mj-lt"/>
              <a:buAutoNum type="arabicPeriod"/>
            </a:pPr>
            <a:r>
              <a:rPr lang="en-US" sz="2400" dirty="0" smtClean="0">
                <a:hlinkClick r:id="rId9"/>
              </a:rPr>
              <a:t>Smart public restrooms</a:t>
            </a:r>
            <a:endParaRPr lang="en-US" sz="2400" dirty="0" smtClean="0"/>
          </a:p>
          <a:p>
            <a:pPr marL="514350" indent="-514350">
              <a:buFont typeface="+mj-lt"/>
              <a:buAutoNum type="arabicPeriod"/>
            </a:pPr>
            <a:r>
              <a:rPr lang="en-US" sz="2400" dirty="0" smtClean="0">
                <a:hlinkClick r:id="rId10"/>
              </a:rPr>
              <a:t>Smart electricity meters</a:t>
            </a:r>
            <a:endParaRPr lang="en-US" sz="2400" dirty="0" smtClean="0"/>
          </a:p>
          <a:p>
            <a:pPr marL="514350" indent="-514350">
              <a:buFont typeface="+mj-lt"/>
              <a:buAutoNum type="arabicPeriod"/>
            </a:pPr>
            <a:r>
              <a:rPr lang="en-US" sz="2400" dirty="0">
                <a:hlinkClick r:id="rId11"/>
              </a:rPr>
              <a:t>USC </a:t>
            </a:r>
            <a:r>
              <a:rPr lang="en-US" sz="2400" dirty="0" err="1" smtClean="0">
                <a:hlinkClick r:id="rId11"/>
              </a:rPr>
              <a:t>Microgrid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586949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Pick the topic corresponding to your breakout room number</a:t>
            </a:r>
          </a:p>
          <a:p>
            <a:r>
              <a:rPr lang="en-US" dirty="0" smtClean="0"/>
              <a:t>Read the corresponding webpage and do a quick research on it on the Internet</a:t>
            </a:r>
          </a:p>
          <a:p>
            <a:pPr lvl="1"/>
            <a:r>
              <a:rPr lang="en-US" dirty="0" smtClean="0"/>
              <a:t>How do the 5 “driving forces” apply to this application</a:t>
            </a:r>
          </a:p>
          <a:p>
            <a:r>
              <a:rPr lang="en-US" dirty="0" smtClean="0"/>
              <a:t>Present for about </a:t>
            </a:r>
            <a:r>
              <a:rPr lang="en-US" smtClean="0"/>
              <a:t>2 minutes to </a:t>
            </a:r>
            <a:r>
              <a:rPr lang="en-US" dirty="0" smtClean="0"/>
              <a:t>the class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69311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6" name="Picture 18" descr="Example of a smart device: smart ring&#10;http://cdn.androidcommunity.com/wp-content/uploads/2014/09/MOTA-Ring-Time-BLACK-WShadow-webrevised-bottom.png" title="Example of a smart device: smart ri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1333" y="5635844"/>
            <a:ext cx="1167119" cy="917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Network architecture of an IoT application&#10;http://micrium.com/wp-content/uploads/2014/03/wireless-sensor-network.png" title="IoT communicatio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747" y="4648200"/>
            <a:ext cx="3921853" cy="1639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Big Data analytics&#10;http://fdbs.com/wp-content/uploads/2012/12/Icon_MagGlass.jpg" title="Big Data analytics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5778" y="1776359"/>
            <a:ext cx="276479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>
                <a:cs typeface="Segoe UI" panose="020B0502040204020203" pitchFamily="34" charset="0"/>
              </a:rPr>
              <a:t>A-B-C-D of IoT</a:t>
            </a:r>
            <a:endParaRPr lang="en-US" dirty="0">
              <a:cs typeface="Segoe UI" panose="020B0502040204020203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57200" y="1468582"/>
            <a:ext cx="3962400" cy="2468880"/>
          </a:xfrm>
          <a:prstGeom prst="rect">
            <a:avLst/>
          </a:prstGeom>
          <a:noFill/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572000" y="1468582"/>
            <a:ext cx="3962400" cy="2468880"/>
          </a:xfrm>
          <a:prstGeom prst="rect">
            <a:avLst/>
          </a:prstGeom>
          <a:noFill/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57200" y="4084320"/>
            <a:ext cx="3962400" cy="2468880"/>
          </a:xfrm>
          <a:prstGeom prst="rect">
            <a:avLst/>
          </a:prstGeom>
          <a:noFill/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572000" y="4084320"/>
            <a:ext cx="3962400" cy="2468880"/>
          </a:xfrm>
          <a:prstGeom prst="rect">
            <a:avLst/>
          </a:prstGeom>
          <a:noFill/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457201" y="1487177"/>
            <a:ext cx="3962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Applications</a:t>
            </a:r>
            <a:endParaRPr lang="en-US" sz="1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572001" y="1468582"/>
            <a:ext cx="3962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Big Data Analytics</a:t>
            </a:r>
            <a:endParaRPr lang="en-US" sz="1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57200" y="4089061"/>
            <a:ext cx="3962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Connectivity and Communication</a:t>
            </a:r>
            <a:endParaRPr lang="en-US" sz="1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578928" y="4104404"/>
            <a:ext cx="3962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latin typeface="Segoe UI" panose="020B0502040204020203" pitchFamily="34" charset="0"/>
                <a:cs typeface="Segoe UI" panose="020B0502040204020203" pitchFamily="34" charset="0"/>
              </a:rPr>
              <a:t>Devices – that are smart!</a:t>
            </a:r>
            <a:endParaRPr lang="en-US" sz="1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019800" y="6611779"/>
            <a:ext cx="24657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latin typeface="Segoe UI" panose="020B0502040204020203" pitchFamily="34" charset="0"/>
                <a:cs typeface="Segoe UI" panose="020B0502040204020203" pitchFamily="34" charset="0"/>
              </a:rPr>
              <a:t>Photos – </a:t>
            </a:r>
            <a:r>
              <a:rPr lang="en-US" sz="10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Libelium</a:t>
            </a:r>
            <a:r>
              <a:rPr lang="en-US" sz="1000" dirty="0" smtClean="0">
                <a:latin typeface="Segoe UI" panose="020B0502040204020203" pitchFamily="34" charset="0"/>
                <a:cs typeface="Segoe UI" panose="020B0502040204020203" pitchFamily="34" charset="0"/>
              </a:rPr>
              <a:t>, Google Image Search</a:t>
            </a:r>
            <a:endParaRPr lang="en-US" sz="1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060" name="Picture 12" descr="https://lh5.ggpht.com/a2zvMcm7GcdpcH6ecXSv4fRbktV1ZufCMafsEm0TCD4I2D2S-7HMurYaMAPijO4ePw=w300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8673" y="6002481"/>
            <a:ext cx="5334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http://www.zigbee.org/wp-content/uploads/freshizer/6cba198344a95af9c2737117fe374cdd_ZigBee-copy-e1422388990190-1156-577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2073" y="5976937"/>
            <a:ext cx="576263" cy="576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Example of a smart device: Google Nest Thermostat&#10;" title="Example of a smart device: Thermostat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15" r="23803" b="3588"/>
          <a:stretch/>
        </p:blipFill>
        <p:spPr bwMode="auto">
          <a:xfrm>
            <a:off x="4883725" y="4648200"/>
            <a:ext cx="888091" cy="864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4" name="Picture 26" descr="Example of a smart device: smart eyeglasses&#10;http://i.telegraph.co.uk/multimedia/archive/03172/hololens_3172574k.jpg" title="Example of a smart device: smart eyeglasses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8452" y="5655226"/>
            <a:ext cx="1409496" cy="880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6" name="Picture 28" descr="Example of a smart device: Samsung smart watch&#10;http://blog.laptopmag.com/wpress/wp-content/uploads/2013/08/SamsungSmartwatch.jpg" title="Example of a smart device: smart watch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4572000"/>
            <a:ext cx="1398644" cy="1043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36" descr="Smartphone" title="Smartphone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96" r="22069"/>
          <a:stretch/>
        </p:blipFill>
        <p:spPr>
          <a:xfrm>
            <a:off x="7355297" y="4491601"/>
            <a:ext cx="960986" cy="18018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iot.wmv" descr="Example of IoT applications" title="Example of IoT application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736112" y="1873822"/>
            <a:ext cx="3404576" cy="1918072"/>
          </a:xfrm>
          <a:prstGeom prst="rect">
            <a:avLst/>
          </a:prstGeom>
        </p:spPr>
      </p:pic>
      <p:sp>
        <p:nvSpPr>
          <p:cNvPr id="23" name="Right Arrow 22"/>
          <p:cNvSpPr/>
          <p:nvPr/>
        </p:nvSpPr>
        <p:spPr>
          <a:xfrm>
            <a:off x="1371600" y="1418110"/>
            <a:ext cx="492853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Arrow 23"/>
          <p:cNvSpPr/>
          <p:nvPr/>
        </p:nvSpPr>
        <p:spPr>
          <a:xfrm>
            <a:off x="489685" y="4029692"/>
            <a:ext cx="492853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/>
          <p:cNvSpPr/>
          <p:nvPr/>
        </p:nvSpPr>
        <p:spPr>
          <a:xfrm>
            <a:off x="4959468" y="4035889"/>
            <a:ext cx="492853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Arrow 26"/>
          <p:cNvSpPr/>
          <p:nvPr/>
        </p:nvSpPr>
        <p:spPr>
          <a:xfrm>
            <a:off x="5205894" y="1393870"/>
            <a:ext cx="492853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50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01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9" fill="remove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30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1" fill="hold">
                      <p:stCondLst>
                        <p:cond delay="0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4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  <p:bldLst>
      <p:bldP spid="23" grpId="0" animBg="1"/>
      <p:bldP spid="23" grpId="1" animBg="1"/>
      <p:bldP spid="24" grpId="0" animBg="1"/>
      <p:bldP spid="24" grpId="1" animBg="1"/>
      <p:bldP spid="25" grpId="0" animBg="1"/>
      <p:bldP spid="27" grpId="0" animBg="1"/>
      <p:bldP spid="27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Big Data Analytics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Similarity</a:t>
            </a:r>
            <a:endParaRPr lang="en-US" dirty="0"/>
          </a:p>
          <a:p>
            <a:r>
              <a:rPr lang="en-US" dirty="0"/>
              <a:t>Clustering</a:t>
            </a:r>
          </a:p>
          <a:p>
            <a:r>
              <a:rPr lang="en-US" dirty="0"/>
              <a:t>Streaming Data</a:t>
            </a:r>
          </a:p>
          <a:p>
            <a:r>
              <a:rPr lang="en-US" dirty="0" smtClean="0"/>
              <a:t>Map-Reduce</a:t>
            </a:r>
            <a:endParaRPr lang="en-US" dirty="0"/>
          </a:p>
          <a:p>
            <a:r>
              <a:rPr lang="en-US" dirty="0" smtClean="0"/>
              <a:t>Dimension </a:t>
            </a:r>
            <a:r>
              <a:rPr lang="en-US" dirty="0"/>
              <a:t>Reduction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1915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Connectivity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Wireless </a:t>
            </a:r>
            <a:r>
              <a:rPr lang="en-US" dirty="0"/>
              <a:t>Sensor Networks</a:t>
            </a:r>
          </a:p>
          <a:p>
            <a:r>
              <a:rPr lang="en-US" dirty="0"/>
              <a:t>IPv6 and 6LowPAN</a:t>
            </a:r>
          </a:p>
          <a:p>
            <a:r>
              <a:rPr lang="en-US" dirty="0"/>
              <a:t>Bluetooth LE and ZigBee</a:t>
            </a:r>
          </a:p>
          <a:p>
            <a:r>
              <a:rPr lang="en-US" dirty="0" err="1"/>
              <a:t>WiFi</a:t>
            </a:r>
            <a:r>
              <a:rPr lang="en-US" dirty="0"/>
              <a:t> and LTE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4557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</a:t>
            </a:r>
            <a:r>
              <a:rPr lang="en-US" dirty="0" smtClean="0"/>
              <a:t>evices and Platforms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Mobile Systems</a:t>
            </a:r>
          </a:p>
          <a:p>
            <a:r>
              <a:rPr lang="en-US" dirty="0"/>
              <a:t>Sensor Systems</a:t>
            </a:r>
          </a:p>
          <a:p>
            <a:r>
              <a:rPr lang="en-US" dirty="0"/>
              <a:t>Wearables</a:t>
            </a:r>
          </a:p>
          <a:p>
            <a:r>
              <a:rPr lang="en-US" dirty="0"/>
              <a:t>Energy Harvesting</a:t>
            </a:r>
          </a:p>
          <a:p>
            <a:r>
              <a:rPr lang="en-US" dirty="0"/>
              <a:t>Security and Privacy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7205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err="1" smtClean="0"/>
              <a:t>IoT</a:t>
            </a:r>
            <a:r>
              <a:rPr lang="en-US" dirty="0" smtClean="0"/>
              <a:t> Hype (2015)</a:t>
            </a:r>
            <a:endParaRPr lang="en-US" dirty="0"/>
          </a:p>
        </p:txBody>
      </p:sp>
      <p:pic>
        <p:nvPicPr>
          <p:cNvPr id="2050" name="Picture 2" descr="Innovation-hype path of technology" title="Innovation-hype path of technolog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006" y="1295400"/>
            <a:ext cx="8149988" cy="5465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val 2"/>
          <p:cNvSpPr/>
          <p:nvPr/>
        </p:nvSpPr>
        <p:spPr>
          <a:xfrm>
            <a:off x="3505200" y="1295400"/>
            <a:ext cx="1066800" cy="381000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889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Hype vs. Fact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 smtClean="0"/>
              <a:t>2011: NFC Payment, Internet TV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2012: BYOD, 3D Printing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2013: Wearable UI, Gamification, Consumer 3D printing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2014: NLP, </a:t>
            </a:r>
            <a:r>
              <a:rPr lang="en-US" dirty="0" err="1" smtClean="0"/>
              <a:t>IoT</a:t>
            </a:r>
            <a:r>
              <a:rPr lang="en-US" dirty="0" smtClean="0"/>
              <a:t> </a:t>
            </a:r>
          </a:p>
          <a:p>
            <a:pPr marL="0" indent="0">
              <a:buNone/>
            </a:pP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3166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cs typeface="Segoe UI" panose="020B0502040204020203" pitchFamily="34" charset="0"/>
              </a:rPr>
              <a:t>The </a:t>
            </a:r>
            <a:r>
              <a:rPr lang="en-US" dirty="0" err="1" smtClean="0">
                <a:cs typeface="Segoe UI" panose="020B0502040204020203" pitchFamily="34" charset="0"/>
              </a:rPr>
              <a:t>IoT</a:t>
            </a:r>
            <a:r>
              <a:rPr lang="en-US" dirty="0" smtClean="0">
                <a:cs typeface="Segoe UI" panose="020B0502040204020203" pitchFamily="34" charset="0"/>
              </a:rPr>
              <a:t> Concept</a:t>
            </a:r>
            <a:endParaRPr lang="en-US" dirty="0">
              <a:cs typeface="Segoe UI" panose="020B0502040204020203" pitchFamily="34" charset="0"/>
            </a:endParaRPr>
          </a:p>
        </p:txBody>
      </p:sp>
      <p:pic>
        <p:nvPicPr>
          <p:cNvPr id="6" name="Picture 5" descr="Examples of IoT devices" title="Examples of IoT devices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24" b="9243"/>
          <a:stretch/>
        </p:blipFill>
        <p:spPr>
          <a:xfrm>
            <a:off x="865909" y="2008691"/>
            <a:ext cx="4531315" cy="2776538"/>
          </a:xfrm>
          <a:prstGeom prst="rect">
            <a:avLst/>
          </a:prstGeom>
        </p:spPr>
      </p:pic>
      <p:pic>
        <p:nvPicPr>
          <p:cNvPr id="3076" name="Picture 4" descr="Internet" title="The interne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1597167"/>
            <a:ext cx="2495550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0326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3" name="Content Placeholder 2" descr="smart restrooms have embedded sensors " title="smart restrooms in an airport"/>
          <p:cNvSpPr>
            <a:spLocks noGrp="1"/>
          </p:cNvSpPr>
          <p:nvPr>
            <p:ph idx="1"/>
          </p:nvPr>
        </p:nvSpPr>
        <p:spPr>
          <a:xfrm>
            <a:off x="5105400" y="1678803"/>
            <a:ext cx="38100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/>
              <a:t>Smart Restrooms </a:t>
            </a:r>
            <a:r>
              <a:rPr lang="en-US" dirty="0"/>
              <a:t>—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Found </a:t>
            </a:r>
            <a:r>
              <a:rPr lang="en-US" dirty="0"/>
              <a:t>in Heathrow’s Terminal 2, these smart </a:t>
            </a:r>
            <a:r>
              <a:rPr lang="en-US" dirty="0" smtClean="0"/>
              <a:t>restrooms </a:t>
            </a:r>
            <a:r>
              <a:rPr lang="en-US" dirty="0"/>
              <a:t>have embedded sensors that track people’s movement and bathroom flow, and can alert maintenance crews if there’s a problem</a:t>
            </a:r>
          </a:p>
          <a:p>
            <a:endParaRPr lang="en-US" dirty="0"/>
          </a:p>
        </p:txBody>
      </p:sp>
      <p:pic>
        <p:nvPicPr>
          <p:cNvPr id="7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996" y="1678803"/>
            <a:ext cx="4365595" cy="32741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90316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Driving Forces of </a:t>
            </a:r>
            <a:r>
              <a:rPr lang="en-US" dirty="0" err="1" smtClean="0"/>
              <a:t>IoT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Sensor Technology – Tiny, Cheap, Variety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Cheap Miniature Computers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Low </a:t>
            </a:r>
            <a:r>
              <a:rPr lang="en-US" dirty="0"/>
              <a:t>P</a:t>
            </a:r>
            <a:r>
              <a:rPr lang="en-US" dirty="0" smtClean="0"/>
              <a:t>ower Connectivity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Capable Mobile Devices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Power of the Cloud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7823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1. Sensor Technology</a:t>
            </a:r>
            <a:endParaRPr lang="en-US" dirty="0"/>
          </a:p>
        </p:txBody>
      </p:sp>
      <p:pic>
        <p:nvPicPr>
          <p:cNvPr id="2050" name="Picture 2" descr="Triple Axis Accelerometer - ADXL335" title="Miniature acceleromet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654" y="2000250"/>
            <a:ext cx="251460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195453" y="4077384"/>
            <a:ext cx="17182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Accelerometer</a:t>
            </a:r>
          </a:p>
          <a:p>
            <a:pPr algn="ctr"/>
            <a:r>
              <a:rPr lang="en-US" dirty="0" smtClean="0"/>
              <a:t>(4mm diameter)</a:t>
            </a:r>
            <a:endParaRPr lang="en-US" dirty="0"/>
          </a:p>
        </p:txBody>
      </p:sp>
      <p:pic>
        <p:nvPicPr>
          <p:cNvPr id="2052" name="Picture 4" descr="Miniature pulse sensor" title="Miniature pulse sensor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1854" y="2057400"/>
            <a:ext cx="2057400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6645110" y="4191684"/>
            <a:ext cx="13708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Pulse Sensor</a:t>
            </a:r>
          </a:p>
          <a:p>
            <a:pPr algn="ctr"/>
            <a:r>
              <a:rPr lang="en-US" dirty="0" smtClean="0"/>
              <a:t>$25</a:t>
            </a:r>
            <a:endParaRPr lang="en-US" dirty="0"/>
          </a:p>
        </p:txBody>
      </p:sp>
      <p:pic>
        <p:nvPicPr>
          <p:cNvPr id="2053" name="Picture 5" descr="Miniature force sensor" title="Miniature force sensor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6060" y="1791384"/>
            <a:ext cx="2400300" cy="240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3952815" y="4191684"/>
            <a:ext cx="13867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Force Sensor</a:t>
            </a:r>
          </a:p>
          <a:p>
            <a:r>
              <a:rPr lang="en-US" dirty="0" smtClean="0"/>
              <a:t>(0.1N – 10N)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3152852" y="5410200"/>
            <a:ext cx="2817823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5"/>
              </a:rPr>
              <a:t>https://www.sparkfun.com</a:t>
            </a:r>
            <a:r>
              <a:rPr lang="en-US" dirty="0" smtClean="0">
                <a:hlinkClick r:id="rId5"/>
              </a:rPr>
              <a:t>/</a:t>
            </a:r>
            <a:endParaRPr lang="en-US" dirty="0" smtClean="0"/>
          </a:p>
          <a:p>
            <a:endParaRPr lang="en-US" dirty="0" smtClean="0">
              <a:hlinkClick r:id="rId6"/>
            </a:endParaRPr>
          </a:p>
          <a:p>
            <a:r>
              <a:rPr lang="en-US" dirty="0" smtClean="0">
                <a:hlinkClick r:id="rId6"/>
              </a:rPr>
              <a:t>https</a:t>
            </a:r>
            <a:r>
              <a:rPr lang="en-US" dirty="0">
                <a:hlinkClick r:id="rId6"/>
              </a:rPr>
              <a:t>://www.adafruit.com</a:t>
            </a:r>
            <a:r>
              <a:rPr lang="en-US" dirty="0" smtClean="0">
                <a:hlinkClick r:id="rId6"/>
              </a:rPr>
              <a:t>/</a:t>
            </a:r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002141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2</a:t>
            </a:r>
            <a:r>
              <a:rPr lang="en-US" dirty="0" smtClean="0"/>
              <a:t>. Cheap Mini Computers</a:t>
            </a:r>
            <a:endParaRPr lang="en-US" dirty="0"/>
          </a:p>
        </p:txBody>
      </p:sp>
      <p:pic>
        <p:nvPicPr>
          <p:cNvPr id="1026" name="Picture 2" descr="Miniature computer" title="Miniature comput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239" y="1219200"/>
            <a:ext cx="3162300" cy="316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916905" y="4089112"/>
            <a:ext cx="15155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Lily Tiny</a:t>
            </a:r>
            <a:endParaRPr lang="en-US" sz="3200" dirty="0"/>
          </a:p>
        </p:txBody>
      </p:sp>
      <p:sp>
        <p:nvSpPr>
          <p:cNvPr id="5" name="Rectangle 4"/>
          <p:cNvSpPr/>
          <p:nvPr/>
        </p:nvSpPr>
        <p:spPr>
          <a:xfrm>
            <a:off x="5029200" y="1681013"/>
            <a:ext cx="327660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Key Parameters</a:t>
            </a:r>
          </a:p>
          <a:p>
            <a:endParaRPr lang="en-US" dirty="0" smtClean="0"/>
          </a:p>
          <a:p>
            <a:r>
              <a:rPr lang="en-US" dirty="0" smtClean="0"/>
              <a:t>Flash: 8 </a:t>
            </a:r>
            <a:r>
              <a:rPr lang="en-US" dirty="0"/>
              <a:t>Kbytes</a:t>
            </a:r>
          </a:p>
          <a:p>
            <a:r>
              <a:rPr lang="en-US" dirty="0"/>
              <a:t>Pin </a:t>
            </a:r>
            <a:r>
              <a:rPr lang="en-US" dirty="0" smtClean="0"/>
              <a:t>Count: 8 </a:t>
            </a:r>
            <a:endParaRPr lang="en-US" dirty="0"/>
          </a:p>
          <a:p>
            <a:r>
              <a:rPr lang="en-US" dirty="0"/>
              <a:t>Max. Operating </a:t>
            </a:r>
            <a:r>
              <a:rPr lang="en-US" dirty="0" err="1" smtClean="0"/>
              <a:t>Freq</a:t>
            </a:r>
            <a:r>
              <a:rPr lang="en-US" dirty="0" smtClean="0"/>
              <a:t>: 20 </a:t>
            </a:r>
            <a:r>
              <a:rPr lang="en-US" dirty="0"/>
              <a:t>MHz</a:t>
            </a:r>
          </a:p>
          <a:p>
            <a:r>
              <a:rPr lang="en-US" dirty="0" smtClean="0"/>
              <a:t>CPU: 8-bit </a:t>
            </a:r>
            <a:r>
              <a:rPr lang="en-US" dirty="0"/>
              <a:t>AVR </a:t>
            </a:r>
          </a:p>
          <a:p>
            <a:r>
              <a:rPr lang="en-US" dirty="0"/>
              <a:t>Max I/O </a:t>
            </a:r>
            <a:r>
              <a:rPr lang="en-US" dirty="0" smtClean="0"/>
              <a:t>Pins: 6 </a:t>
            </a:r>
            <a:endParaRPr lang="en-US" dirty="0"/>
          </a:p>
          <a:p>
            <a:r>
              <a:rPr lang="en-US" dirty="0"/>
              <a:t>Ext </a:t>
            </a:r>
            <a:r>
              <a:rPr lang="en-US" dirty="0" smtClean="0"/>
              <a:t>Interrupts: 6 </a:t>
            </a:r>
            <a:endParaRPr lang="en-US" dirty="0"/>
          </a:p>
          <a:p>
            <a:r>
              <a:rPr lang="en-US" dirty="0" smtClean="0"/>
              <a:t>SPI: 1</a:t>
            </a:r>
          </a:p>
          <a:p>
            <a:r>
              <a:rPr lang="en-US" dirty="0" smtClean="0"/>
              <a:t>I2C: 1</a:t>
            </a:r>
          </a:p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572000" y="4820334"/>
            <a:ext cx="39624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www.atmel.com/devices/ATTINY85.aspx?tab=parameters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9507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3. Low Power Connectivity</a:t>
            </a:r>
            <a:endParaRPr lang="en-US" dirty="0"/>
          </a:p>
        </p:txBody>
      </p:sp>
      <p:pic>
        <p:nvPicPr>
          <p:cNvPr id="4098" name="Picture 2" descr="iBeacon application&#10;http://projetual.com.br/site-novo/media/geolocalizacao.png" title="iBeacon application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0373" y="3733800"/>
            <a:ext cx="5334000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Bluetooth 4.0 receiver chip&#10;http://www.seeedstudio.com/depot/images/product/HM-11%20BLE%20Module_03.jpg" title="Bluetooth 4.0 receiver chip">
            <a:hlinkClick r:id="rId4"/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32" t="16498" r="18423" b="11860"/>
          <a:stretch/>
        </p:blipFill>
        <p:spPr bwMode="auto">
          <a:xfrm>
            <a:off x="685800" y="1828800"/>
            <a:ext cx="2430760" cy="2094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15666" y="4120150"/>
            <a:ext cx="27179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Bluetooth Smart (4.0)</a:t>
            </a:r>
          </a:p>
          <a:p>
            <a:pPr algn="ctr"/>
            <a:r>
              <a:rPr lang="en-US" dirty="0" smtClean="0"/>
              <a:t>(Up to 2 years with a single</a:t>
            </a:r>
          </a:p>
          <a:p>
            <a:pPr algn="ctr"/>
            <a:r>
              <a:rPr lang="en-US" dirty="0" smtClean="0"/>
              <a:t>Coin-cell battery)</a:t>
            </a:r>
          </a:p>
        </p:txBody>
      </p:sp>
      <p:pic>
        <p:nvPicPr>
          <p:cNvPr id="4102" name="Picture 6" descr="Bluetooth beacons&#10;http://estimote.com/images/estimote-beacons-group.jpg" title="Bluetooth beacons">
            <a:hlinkClick r:id="rId6"/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1600200"/>
            <a:ext cx="2495550" cy="1783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677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10047</TotalTime>
  <Words>422</Words>
  <Application>Microsoft Office PowerPoint</Application>
  <PresentationFormat>On-screen Show (4:3)</PresentationFormat>
  <Paragraphs>109</Paragraphs>
  <Slides>18</Slides>
  <Notes>2</Notes>
  <HiddenSlides>2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Segoe UI</vt:lpstr>
      <vt:lpstr>Office Theme</vt:lpstr>
      <vt:lpstr>Introduction to the IoT</vt:lpstr>
      <vt:lpstr>The IoT Hype (2015)</vt:lpstr>
      <vt:lpstr>Hype vs. Fact</vt:lpstr>
      <vt:lpstr>The IoT Concept</vt:lpstr>
      <vt:lpstr>Example</vt:lpstr>
      <vt:lpstr>Driving Forces of IoT</vt:lpstr>
      <vt:lpstr>1. Sensor Technology</vt:lpstr>
      <vt:lpstr>2. Cheap Mini Computers</vt:lpstr>
      <vt:lpstr>3. Low Power Connectivity</vt:lpstr>
      <vt:lpstr>4. Capable Mobile Devices</vt:lpstr>
      <vt:lpstr>5. Power of the Cloud</vt:lpstr>
      <vt:lpstr>CSUF IoT Applications?</vt:lpstr>
      <vt:lpstr>IoT Applications</vt:lpstr>
      <vt:lpstr>Classwork</vt:lpstr>
      <vt:lpstr>A-B-C-D of IoT</vt:lpstr>
      <vt:lpstr>Big Data Analytics</vt:lpstr>
      <vt:lpstr>Connectivity</vt:lpstr>
      <vt:lpstr>Devices and Platforms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athitsos</dc:creator>
  <cp:lastModifiedBy>Panangadan, Anand</cp:lastModifiedBy>
  <cp:revision>997</cp:revision>
  <dcterms:created xsi:type="dcterms:W3CDTF">2006-08-16T00:00:00Z</dcterms:created>
  <dcterms:modified xsi:type="dcterms:W3CDTF">2021-04-07T18:46:42Z</dcterms:modified>
</cp:coreProperties>
</file>